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Average"/>
      <p:regular r:id="rId45"/>
    </p:embeddedFont>
    <p:embeddedFont>
      <p:font typeface="Oswald"/>
      <p:regular r:id="rId46"/>
      <p:bold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slide" Target="slides/slide38.xml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46" Type="http://schemas.openxmlformats.org/officeDocument/2006/relationships/font" Target="fonts/Oswald-regular.fntdata"/><Relationship Id="rId23" Type="http://schemas.openxmlformats.org/officeDocument/2006/relationships/slide" Target="slides/slide17.xml"/><Relationship Id="rId45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Oswald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9a2845b0e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9a2845b0e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b7ce4efb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b7ce4efb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9a2845b0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9a2845b0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99addbc671752d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99addbc671752d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9a2a4ef6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9a2a4ef6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9a2a4ef63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9a2a4ef63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9a2a4ef63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9a2a4ef6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9a2845b0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9a2845b0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9a2a4ef6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9a2a4ef6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99addbc671752d7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99addbc671752d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c53d27cf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c53d27cf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9a2845b0e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9a2845b0e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9a2a4ef6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9a2a4ef6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99addbc671752d7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99addbc671752d7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59a2a4ef6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59a2a4ef6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59a2a4ef6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59a2a4ef6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59a2a4ef6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59a2a4ef6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59a2a4ef6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59a2a4ef6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9a2a4ef6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9a2a4ef6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9a2845b0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9a2845b0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9a2a4ef6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59a2a4ef6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9a2845b0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9a2845b0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9a341307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9a341307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59a2a4ef63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59a2a4ef6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9a341307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59a341307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9a2a4ef6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9a2a4ef6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59a2a4ef6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59a2a4ef6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59a2a4ef6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59a2a4ef6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59a2a4ef63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59a2a4ef6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59a2a4ef63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59a2a4ef6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59a2845b0e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59a2845b0e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9a2845b0e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9a2845b0e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9a2845b0e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9a2845b0e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9a2845b0e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9a2845b0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9a2845b0e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9a2845b0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9a2845b0e_2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9a2845b0e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9a2845b0e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9a2845b0e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showMasterSp="0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42900" y="3720103"/>
            <a:ext cx="5829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4"/>
          <p:cNvSpPr/>
          <p:nvPr>
            <p:ph idx="2" type="pic"/>
          </p:nvPr>
        </p:nvSpPr>
        <p:spPr>
          <a:xfrm>
            <a:off x="0" y="-1"/>
            <a:ext cx="9141714" cy="3429000"/>
          </a:xfrm>
          <a:prstGeom prst="rect">
            <a:avLst/>
          </a:prstGeom>
          <a:solidFill>
            <a:srgbClr val="76CEEF"/>
          </a:solidFill>
          <a:ln>
            <a:noFill/>
          </a:ln>
        </p:spPr>
        <p:txBody>
          <a:bodyPr anchorCtr="0" anchor="t" bIns="34275" lIns="342900" spcFirstLastPara="1" rIns="34275" wrap="square" tIns="274325"/>
          <a:lstStyle>
            <a:lvl1pPr lvl="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wentieth Century"/>
              <a:buNone/>
              <a:defRPr b="0" i="0" sz="2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Noto Sans Symbols"/>
              <a:buNone/>
              <a:defRPr b="0" i="0" sz="2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15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15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15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15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15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15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6457950" y="3720103"/>
            <a:ext cx="2400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C0C0C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66" name="Google Shape;66;p14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9" name="Google Shape;69;p14"/>
          <p:cNvCxnSpPr/>
          <p:nvPr/>
        </p:nvCxnSpPr>
        <p:spPr>
          <a:xfrm rot="10800000">
            <a:off x="6290132" y="3948079"/>
            <a:ext cx="0" cy="685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768096" y="1714500"/>
            <a:ext cx="7290055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showMasterSp="0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/>
          <p:nvPr/>
        </p:nvSpPr>
        <p:spPr>
          <a:xfrm>
            <a:off x="0" y="0"/>
            <a:ext cx="9144000" cy="3429001"/>
          </a:xfrm>
          <a:prstGeom prst="rect">
            <a:avLst/>
          </a:prstGeom>
          <a:solidFill>
            <a:srgbClr val="1482AB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/>
          <p:nvPr/>
        </p:nvSpPr>
        <p:spPr>
          <a:xfrm>
            <a:off x="-1" y="0"/>
            <a:ext cx="9144000" cy="3429001"/>
          </a:xfrm>
          <a:custGeom>
            <a:rect b="b" l="l" r="r" t="t"/>
            <a:pathLst>
              <a:path extrusionOk="0" h="4572001" w="12192000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type="ctrTitle"/>
          </p:nvPr>
        </p:nvSpPr>
        <p:spPr>
          <a:xfrm>
            <a:off x="342900" y="3720103"/>
            <a:ext cx="5829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" type="subTitle"/>
          </p:nvPr>
        </p:nvSpPr>
        <p:spPr>
          <a:xfrm>
            <a:off x="6457950" y="3720103"/>
            <a:ext cx="2400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C0C0C"/>
                </a:solidFill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" name="Google Shape;85;p17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8" name="Google Shape;88;p17"/>
          <p:cNvCxnSpPr/>
          <p:nvPr/>
        </p:nvCxnSpPr>
        <p:spPr>
          <a:xfrm rot="10800000">
            <a:off x="6290132" y="3948079"/>
            <a:ext cx="0" cy="685800"/>
          </a:xfrm>
          <a:prstGeom prst="straightConnector1">
            <a:avLst/>
          </a:prstGeom>
          <a:noFill/>
          <a:ln cap="flat" cmpd="sng" w="19050">
            <a:solidFill>
              <a:srgbClr val="1482AB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showMasterSp="0" type="secHead">
  <p:cSld name="SECTION_HEAD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/>
          <p:nvPr/>
        </p:nvSpPr>
        <p:spPr>
          <a:xfrm>
            <a:off x="0" y="0"/>
            <a:ext cx="9144000" cy="3429001"/>
          </a:xfrm>
          <a:prstGeom prst="rect">
            <a:avLst/>
          </a:prstGeom>
          <a:solidFill>
            <a:srgbClr val="1D9AA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/>
          <p:nvPr/>
        </p:nvSpPr>
        <p:spPr>
          <a:xfrm>
            <a:off x="-1" y="0"/>
            <a:ext cx="9144000" cy="3429001"/>
          </a:xfrm>
          <a:custGeom>
            <a:rect b="b" l="l" r="r" t="t"/>
            <a:pathLst>
              <a:path extrusionOk="0" h="4572001" w="12192000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type="title"/>
          </p:nvPr>
        </p:nvSpPr>
        <p:spPr>
          <a:xfrm>
            <a:off x="342900" y="3720103"/>
            <a:ext cx="5829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  <a:defRPr b="0" sz="3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6457950" y="3720103"/>
            <a:ext cx="2400300" cy="109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C0C0C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4" name="Google Shape;94;p18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8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7" name="Google Shape;97;p18"/>
          <p:cNvCxnSpPr/>
          <p:nvPr/>
        </p:nvCxnSpPr>
        <p:spPr>
          <a:xfrm rot="10800000">
            <a:off x="6290132" y="3948079"/>
            <a:ext cx="0" cy="685800"/>
          </a:xfrm>
          <a:prstGeom prst="straightConnector1">
            <a:avLst/>
          </a:prstGeom>
          <a:noFill/>
          <a:ln cap="flat" cmpd="sng" w="19050">
            <a:solidFill>
              <a:srgbClr val="1482AB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768095" y="1714500"/>
            <a:ext cx="356616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4491990" y="1714500"/>
            <a:ext cx="356616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19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768096" y="1634727"/>
            <a:ext cx="3566160" cy="617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102875" spcFirstLastPara="1" rIns="102875" wrap="square" tIns="34275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0" sz="1700" cap="none">
                <a:solidFill>
                  <a:schemeClr val="accen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108" name="Google Shape;108;p20"/>
          <p:cNvSpPr txBox="1"/>
          <p:nvPr>
            <p:ph idx="2" type="body"/>
          </p:nvPr>
        </p:nvSpPr>
        <p:spPr>
          <a:xfrm>
            <a:off x="768096" y="2225841"/>
            <a:ext cx="3566160" cy="25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109" name="Google Shape;109;p20"/>
          <p:cNvSpPr txBox="1"/>
          <p:nvPr>
            <p:ph idx="3" type="body"/>
          </p:nvPr>
        </p:nvSpPr>
        <p:spPr>
          <a:xfrm>
            <a:off x="4493166" y="1634727"/>
            <a:ext cx="3566160" cy="6172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102875" spcFirstLastPara="1" rIns="102875" wrap="square" tIns="34275"/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0" sz="1700" cap="none">
                <a:solidFill>
                  <a:schemeClr val="accen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110" name="Google Shape;110;p20"/>
          <p:cNvSpPr txBox="1"/>
          <p:nvPr>
            <p:ph idx="4" type="body"/>
          </p:nvPr>
        </p:nvSpPr>
        <p:spPr>
          <a:xfrm>
            <a:off x="4493166" y="2225841"/>
            <a:ext cx="3566160" cy="25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0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768096" y="353632"/>
            <a:ext cx="3291840" cy="13030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000"/>
              <a:buFont typeface="Twentieth Century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4286250" y="617220"/>
            <a:ext cx="4258818" cy="388848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429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Char char=" "/>
              <a:defRPr sz="1800"/>
            </a:lvl1pPr>
            <a:lvl2pPr indent="-32385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500"/>
              <a:buChar char="🢝"/>
              <a:defRPr sz="1500"/>
            </a:lvl2pPr>
            <a:lvl3pPr indent="-3048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3pPr>
            <a:lvl4pPr indent="-3048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4pPr>
            <a:lvl5pPr indent="-3048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5pPr>
            <a:lvl6pPr indent="-3048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6pPr>
            <a:lvl7pPr indent="-3048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7pPr>
            <a:lvl8pPr indent="-3048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Char char="🢝"/>
              <a:defRPr sz="1200"/>
            </a:lvl8pPr>
            <a:lvl9pPr indent="-3048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Char char="🢝"/>
              <a:defRPr sz="1200"/>
            </a:lvl9pPr>
          </a:lstStyle>
          <a:p/>
        </p:txBody>
      </p:sp>
      <p:sp>
        <p:nvSpPr>
          <p:cNvPr id="122" name="Google Shape;122;p22"/>
          <p:cNvSpPr txBox="1"/>
          <p:nvPr>
            <p:ph idx="2" type="body"/>
          </p:nvPr>
        </p:nvSpPr>
        <p:spPr>
          <a:xfrm>
            <a:off x="768096" y="1693130"/>
            <a:ext cx="3291840" cy="28217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algn="l">
              <a:lnSpc>
                <a:spcPct val="108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900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23" name="Google Shape;123;p22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 rot="5400000">
            <a:off x="2904363" y="-421767"/>
            <a:ext cx="3017520" cy="729005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showMasterSp="0" type="vertTitleAndTx">
  <p:cSld name="VERTICAL_TITLE_AND_VERTICAL_TEX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 rot="5400000">
            <a:off x="5500688" y="1614488"/>
            <a:ext cx="4057650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34275" spcFirstLastPara="1" rIns="34275" wrap="square" tIns="68575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 rot="5400000">
            <a:off x="1557338" y="-242887"/>
            <a:ext cx="4057650" cy="56864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🢝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🢝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🢝"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8" name="Google Shape;138;p24"/>
          <p:cNvCxnSpPr/>
          <p:nvPr/>
        </p:nvCxnSpPr>
        <p:spPr>
          <a:xfrm rot="10800000">
            <a:off x="7543800" y="44447"/>
            <a:ext cx="0" cy="685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>
              <a:spcBef>
                <a:spcPts val="16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800"/>
              <a:buFont typeface="Twentieth Century"/>
              <a:buNone/>
              <a:defRPr b="0" i="0" sz="3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768096" y="1714500"/>
            <a:ext cx="7290055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3655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Twentieth Century"/>
              <a:buChar char=" "/>
              <a:defRPr b="0" i="0" sz="17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🢝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29845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2984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2984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2984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2984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Noto Sans Symbols"/>
              <a:buChar char="🢝"/>
              <a:defRPr b="0" i="0" sz="11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3632199" y="4853028"/>
            <a:ext cx="4426094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C0C0C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" name="Google Shape;61;p13"/>
          <p:cNvCxnSpPr/>
          <p:nvPr/>
        </p:nvCxnSpPr>
        <p:spPr>
          <a:xfrm rot="10800000">
            <a:off x="571500" y="619743"/>
            <a:ext cx="0" cy="685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lemmalegal.com/2019/06/17/designing-docassemble-interviews-for-maintainability-start-to-finish/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bit.ly/2IkW7mz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lemmalegal.com" TargetMode="External"/><Relationship Id="rId4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 amt="39000"/>
          </a:blip>
          <a:srcRect b="10623" l="0" r="0" t="10623"/>
          <a:stretch/>
        </p:blipFill>
        <p:spPr>
          <a:xfrm>
            <a:off x="0" y="0"/>
            <a:ext cx="9144002" cy="514349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4" name="Google Shape;144;p25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Designing Docassemble Interviews for Maintainability</a:t>
            </a:r>
            <a:endParaRPr/>
          </a:p>
        </p:txBody>
      </p:sp>
      <p:sp>
        <p:nvSpPr>
          <p:cNvPr id="145" name="Google Shape;145;p2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Quinten Steenhuis, Founder, Lemma Legal Consulting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@QSteenhuis</a:t>
            </a:r>
            <a:endParaRPr/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5700" y="3681975"/>
            <a:ext cx="285500" cy="28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one control block</a:t>
            </a:r>
            <a:endParaRPr/>
          </a:p>
        </p:txBody>
      </p:sp>
      <p:sp>
        <p:nvSpPr>
          <p:cNvPr id="201" name="Google Shape;201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One place to look to understand program flow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Easily change the order of questions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Easily test different questions that don’t depend on earlier questions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Interviews</a:t>
            </a:r>
            <a:endParaRPr/>
          </a:p>
        </p:txBody>
      </p:sp>
      <p:sp>
        <p:nvSpPr>
          <p:cNvPr id="207" name="Google Shape;207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https://lemmalegal.com/2019/06/17/designing-docassemble-interviews-for-maintainability-start-to-finish/</a:t>
            </a:r>
            <a:endParaRPr/>
          </a:p>
        </p:txBody>
      </p:sp>
      <p:pic>
        <p:nvPicPr>
          <p:cNvPr id="208" name="Google Shape;20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8438" y="1818188"/>
            <a:ext cx="1507125" cy="150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6"/>
          <p:cNvPicPr preferRelativeResize="0"/>
          <p:nvPr/>
        </p:nvPicPr>
        <p:blipFill rotWithShape="1">
          <a:blip r:embed="rId3">
            <a:alphaModFix/>
          </a:blip>
          <a:srcRect b="28906" l="0" r="0" t="28906"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4" name="Google Shape;214;p36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  <a:solidFill>
            <a:srgbClr val="000000">
              <a:alpha val="54619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Code with Style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“good” coding style</a:t>
            </a:r>
            <a:endParaRPr/>
          </a:p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the </a:t>
            </a:r>
            <a:r>
              <a:rPr lang="en"/>
              <a:t>id tag to label questions and code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the variable name standards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comments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38"/>
          <p:cNvPicPr preferRelativeResize="0"/>
          <p:nvPr/>
        </p:nvPicPr>
        <p:blipFill rotWithShape="1">
          <a:blip r:embed="rId3">
            <a:alphaModFix amt="22000"/>
          </a:blip>
          <a:srcRect b="12495" l="0" r="0" t="12502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6" name="Google Shape;22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Tag your blocks</a:t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Easy to find the question you need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Needed for Google Analytics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Aid in translation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Aid in debugging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Andrew Tannenbaum</a:t>
            </a:r>
            <a:endParaRPr/>
          </a:p>
        </p:txBody>
      </p:sp>
      <p:sp>
        <p:nvSpPr>
          <p:cNvPr id="233" name="Google Shape;233;p39"/>
          <p:cNvSpPr txBox="1"/>
          <p:nvPr/>
        </p:nvSpPr>
        <p:spPr>
          <a:xfrm>
            <a:off x="975025" y="1469575"/>
            <a:ext cx="7360800" cy="19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The nice thing about standards is that you have so many to choose from</a:t>
            </a:r>
            <a:endParaRPr sz="4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4" name="Google Shape;234;p39"/>
          <p:cNvSpPr txBox="1"/>
          <p:nvPr/>
        </p:nvSpPr>
        <p:spPr>
          <a:xfrm>
            <a:off x="311700" y="1334250"/>
            <a:ext cx="8460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“</a:t>
            </a:r>
            <a:endParaRPr sz="12000"/>
          </a:p>
        </p:txBody>
      </p:sp>
      <p:sp>
        <p:nvSpPr>
          <p:cNvPr id="235" name="Google Shape;235;p39"/>
          <p:cNvSpPr txBox="1"/>
          <p:nvPr/>
        </p:nvSpPr>
        <p:spPr>
          <a:xfrm>
            <a:off x="7141550" y="2939100"/>
            <a:ext cx="9750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”</a:t>
            </a:r>
            <a:endParaRPr sz="1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Name Standards</a:t>
            </a:r>
            <a:endParaRPr/>
          </a:p>
        </p:txBody>
      </p:sp>
      <p:sp>
        <p:nvSpPr>
          <p:cNvPr id="241" name="Google Shape;241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https://bit.ly/2IkW7mz</a:t>
            </a:r>
            <a:r>
              <a:rPr lang="en"/>
              <a:t> (Michelle from Code for Boston)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On Slack: #structuring-code</a:t>
            </a:r>
            <a:endParaRPr/>
          </a:p>
        </p:txBody>
      </p:sp>
      <p:pic>
        <p:nvPicPr>
          <p:cNvPr id="242" name="Google Shape;24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8475" y="2985050"/>
            <a:ext cx="1583825" cy="158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40"/>
          <p:cNvPicPr preferRelativeResize="0"/>
          <p:nvPr/>
        </p:nvPicPr>
        <p:blipFill rotWithShape="1">
          <a:blip r:embed="rId5">
            <a:alphaModFix/>
          </a:blip>
          <a:srcRect b="46524" l="0" r="0" t="0"/>
          <a:stretch/>
        </p:blipFill>
        <p:spPr>
          <a:xfrm>
            <a:off x="635800" y="2127000"/>
            <a:ext cx="5887150" cy="275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41"/>
          <p:cNvPicPr preferRelativeResize="0"/>
          <p:nvPr/>
        </p:nvPicPr>
        <p:blipFill rotWithShape="1">
          <a:blip r:embed="rId3">
            <a:alphaModFix/>
          </a:blip>
          <a:srcRect b="7748" l="0" r="0" t="7748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9" name="Google Shape;249;p41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Divide and Conquer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you need a separate interview file?</a:t>
            </a:r>
            <a:endParaRPr/>
          </a:p>
        </p:txBody>
      </p:sp>
      <p:sp>
        <p:nvSpPr>
          <p:cNvPr id="255" name="Google Shape;255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Question reuse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Translation (old style only)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Multiple simultaneous authors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Interview file is just “too long”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the right number of interview files</a:t>
            </a:r>
            <a:endParaRPr/>
          </a:p>
        </p:txBody>
      </p:sp>
      <p:sp>
        <p:nvSpPr>
          <p:cNvPr id="261" name="Google Shape;261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Start with 1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Separate reusable questions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Keep a skeleton interview with control flow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Keep related questions/code together, but take advantage of search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5343" y="1280624"/>
            <a:ext cx="3053326" cy="2582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44"/>
          <p:cNvPicPr preferRelativeResize="0"/>
          <p:nvPr/>
        </p:nvPicPr>
        <p:blipFill rotWithShape="1">
          <a:blip r:embed="rId3">
            <a:alphaModFix/>
          </a:blip>
          <a:srcRect b="7655" l="0" r="0" t="7655"/>
          <a:stretch/>
        </p:blipFill>
        <p:spPr>
          <a:xfrm>
            <a:off x="0" y="0"/>
            <a:ext cx="9144000" cy="514349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7" name="Google Shape;267;p44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  <a:solidFill>
            <a:srgbClr val="000000">
              <a:alpha val="2385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Get your edit 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popular (free) editors</a:t>
            </a:r>
            <a:endParaRPr/>
          </a:p>
        </p:txBody>
      </p:sp>
      <p:sp>
        <p:nvSpPr>
          <p:cNvPr id="273" name="Google Shape;273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VS Code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Atom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Notepad++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Emacs? ViM?</a:t>
            </a:r>
            <a:endParaRPr/>
          </a:p>
        </p:txBody>
      </p:sp>
      <p:pic>
        <p:nvPicPr>
          <p:cNvPr id="274" name="Google Shape;27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4500" y="3625950"/>
            <a:ext cx="1181675" cy="118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</a:t>
            </a:r>
            <a:r>
              <a:rPr lang="en"/>
              <a:t> an external editor</a:t>
            </a:r>
            <a:endParaRPr/>
          </a:p>
        </p:txBody>
      </p:sp>
      <p:sp>
        <p:nvSpPr>
          <p:cNvPr id="280" name="Google Shape;280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Plain text </a:t>
            </a:r>
            <a:r>
              <a:rPr lang="en"/>
              <a:t>means you choose the editor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Better search/replace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Code completion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Split screen view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64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64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64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63" y="799252"/>
            <a:ext cx="9072675" cy="329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1038"/>
            <a:ext cx="8839200" cy="2221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52"/>
          <p:cNvPicPr preferRelativeResize="0"/>
          <p:nvPr/>
        </p:nvPicPr>
        <p:blipFill rotWithShape="1">
          <a:blip r:embed="rId3">
            <a:alphaModFix/>
          </a:blip>
          <a:srcRect b="4495" l="0" r="0" t="4504"/>
          <a:stretch/>
        </p:blipFill>
        <p:spPr>
          <a:xfrm>
            <a:off x="0" y="0"/>
            <a:ext cx="9144005" cy="514350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1" name="Google Shape;311;p52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Objectify your life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use Classes / OOP?</a:t>
            </a:r>
            <a:endParaRPr/>
          </a:p>
        </p:txBody>
      </p:sp>
      <p:sp>
        <p:nvSpPr>
          <p:cNvPr id="317" name="Google Shape;317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Make your code readable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advanced Docassemble features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Make your code more modular and reusable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Simplify your interviews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Write </a:t>
            </a:r>
            <a:r>
              <a:rPr b="1" lang="en"/>
              <a:t>idiomatic </a:t>
            </a:r>
            <a:r>
              <a:rPr lang="en"/>
              <a:t>code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care?</a:t>
            </a:r>
            <a:endParaRPr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Write code your future self can follow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Speed up development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Make your life easier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oriented classes</a:t>
            </a:r>
            <a:endParaRPr/>
          </a:p>
        </p:txBody>
      </p:sp>
      <p:sp>
        <p:nvSpPr>
          <p:cNvPr id="323" name="Google Shape;323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Create once and use again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Build iteratively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Hide implementation details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27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56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9144005" cy="514350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57"/>
          <p:cNvPicPr preferRelativeResize="0"/>
          <p:nvPr/>
        </p:nvPicPr>
        <p:blipFill rotWithShape="1">
          <a:blip r:embed="rId3">
            <a:alphaModFix amt="33000"/>
          </a:blip>
          <a:srcRect b="31252" l="0" r="0" t="31248"/>
          <a:stretch/>
        </p:blipFill>
        <p:spPr>
          <a:xfrm>
            <a:off x="0" y="0"/>
            <a:ext cx="9144000" cy="514349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39" name="Google Shape;339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Built-in classes to understand:</a:t>
            </a:r>
            <a:endParaRPr/>
          </a:p>
        </p:txBody>
      </p:sp>
      <p:sp>
        <p:nvSpPr>
          <p:cNvPr id="340" name="Google Shape;340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Individual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Address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Date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DAList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Built-in classes are used in</a:t>
            </a:r>
            <a:endParaRPr/>
          </a:p>
        </p:txBody>
      </p:sp>
      <p:sp>
        <p:nvSpPr>
          <p:cNvPr id="346" name="Google Shape;346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</a:t>
            </a:r>
            <a:r>
              <a:rPr lang="en"/>
              <a:t>end_email(), send_sms()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map_of()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Pronouns/age functions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Collective/singular tense matching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classes easy?</a:t>
            </a:r>
            <a:endParaRPr/>
          </a:p>
        </p:txBody>
      </p:sp>
      <p:sp>
        <p:nvSpPr>
          <p:cNvPr id="352" name="Google Shape;352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Truthfully, no. But it’s worth learning the basics.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Start here: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https://bit.ly/2wSTTVd</a:t>
            </a:r>
            <a:endParaRPr/>
          </a:p>
        </p:txBody>
      </p:sp>
      <p:pic>
        <p:nvPicPr>
          <p:cNvPr id="353" name="Google Shape;35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563" y="3177250"/>
            <a:ext cx="1222875" cy="12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common pattern: DAObject and DAList</a:t>
            </a:r>
            <a:endParaRPr/>
          </a:p>
        </p:txBody>
      </p:sp>
      <p:sp>
        <p:nvSpPr>
          <p:cNvPr id="359" name="Google Shape;359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Asset / AssetList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Individual / Individual List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3-4 attributes, a collection, and one-two methods that count or act on the attributes (such as sum)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Pattern #2: API query</a:t>
            </a:r>
            <a:endParaRPr/>
          </a:p>
        </p:txBody>
      </p:sp>
      <p:sp>
        <p:nvSpPr>
          <p:cNvPr id="365" name="Google Shape;365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Constructor that uses the Docassemble configuration to get an API key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getter for each type of item retrievable by the API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setter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Extend over time as you use more of the API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2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71" name="Google Shape;371;p62"/>
          <p:cNvSpPr txBox="1"/>
          <p:nvPr>
            <p:ph idx="4294967295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Quinten Steenhuis, Lemma Legal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@QSteenhuis</a:t>
            </a:r>
            <a:endParaRPr/>
          </a:p>
        </p:txBody>
      </p:sp>
      <p:pic>
        <p:nvPicPr>
          <p:cNvPr id="372" name="Google Shape;37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1800" y="3819625"/>
            <a:ext cx="285500" cy="28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5523" y="3602500"/>
            <a:ext cx="1510450" cy="127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does it matter?</a:t>
            </a:r>
            <a:endParaRPr/>
          </a:p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When your interview is “big enough”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You start to get frustrated with navigating around it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Donald Knuth</a:t>
            </a:r>
            <a:endParaRPr/>
          </a:p>
        </p:txBody>
      </p:sp>
      <p:sp>
        <p:nvSpPr>
          <p:cNvPr id="169" name="Google Shape;169;p29"/>
          <p:cNvSpPr txBox="1"/>
          <p:nvPr/>
        </p:nvSpPr>
        <p:spPr>
          <a:xfrm>
            <a:off x="975025" y="1469575"/>
            <a:ext cx="7360800" cy="19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Premature optimization is the root of all evil</a:t>
            </a:r>
            <a:endParaRPr sz="4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70" name="Google Shape;170;p29"/>
          <p:cNvSpPr txBox="1"/>
          <p:nvPr/>
        </p:nvSpPr>
        <p:spPr>
          <a:xfrm>
            <a:off x="311700" y="1334250"/>
            <a:ext cx="8460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“</a:t>
            </a:r>
            <a:endParaRPr sz="12000"/>
          </a:p>
        </p:txBody>
      </p:sp>
      <p:sp>
        <p:nvSpPr>
          <p:cNvPr id="171" name="Google Shape;171;p29"/>
          <p:cNvSpPr txBox="1"/>
          <p:nvPr/>
        </p:nvSpPr>
        <p:spPr>
          <a:xfrm>
            <a:off x="5659100" y="2230075"/>
            <a:ext cx="9750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”</a:t>
            </a:r>
            <a:endParaRPr sz="1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Basic Techniques</a:t>
            </a:r>
            <a:endParaRPr/>
          </a:p>
        </p:txBody>
      </p:sp>
      <p:sp>
        <p:nvSpPr>
          <p:cNvPr id="177" name="Google Shape;177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Manage control flow in one place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Use good coding style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Use the “right” number of </a:t>
            </a:r>
            <a:br>
              <a:rPr lang="en"/>
            </a:br>
            <a:r>
              <a:rPr lang="en"/>
              <a:t>interview files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Use the right editor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Use object-oriented principles</a:t>
            </a:r>
            <a:endParaRPr/>
          </a:p>
        </p:txBody>
      </p:sp>
      <p:pic>
        <p:nvPicPr>
          <p:cNvPr id="178" name="Google Shape;178;p30"/>
          <p:cNvPicPr preferRelativeResize="0"/>
          <p:nvPr/>
        </p:nvPicPr>
        <p:blipFill rotWithShape="1">
          <a:blip r:embed="rId3">
            <a:alphaModFix amt="67000"/>
          </a:blip>
          <a:srcRect b="11945" l="0" r="0" t="1369"/>
          <a:stretch/>
        </p:blipFill>
        <p:spPr>
          <a:xfrm>
            <a:off x="5214100" y="0"/>
            <a:ext cx="3929897" cy="51435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1"/>
          <p:cNvPicPr preferRelativeResize="0"/>
          <p:nvPr/>
        </p:nvPicPr>
        <p:blipFill rotWithShape="1">
          <a:blip r:embed="rId3">
            <a:alphaModFix amt="60000"/>
          </a:blip>
          <a:srcRect b="7541" l="0" r="0" t="7532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4" name="Google Shape;184;p31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“need” is considered harmful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Interview Flow Control</a:t>
            </a:r>
            <a:endParaRPr/>
          </a:p>
        </p:txBody>
      </p:sp>
      <p:sp>
        <p:nvSpPr>
          <p:cNvPr id="195" name="Google Shape;195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one mandatory code block to control program flow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Give the code block an ID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 only simple branching logic in the control block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tegral">
  <a:themeElements>
    <a:clrScheme name="Integral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